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6" r:id="rId2"/>
    <p:sldId id="257" r:id="rId3"/>
    <p:sldId id="258" r:id="rId4"/>
    <p:sldId id="259" r:id="rId5"/>
    <p:sldId id="267" r:id="rId6"/>
    <p:sldId id="268" r:id="rId7"/>
    <p:sldId id="266" r:id="rId8"/>
    <p:sldId id="261" r:id="rId9"/>
    <p:sldId id="265" r:id="rId10"/>
    <p:sldId id="262" r:id="rId11"/>
    <p:sldId id="263" r:id="rId12"/>
    <p:sldId id="264" r:id="rId13"/>
  </p:sldIdLst>
  <p:sldSz cx="9144000" cy="6858000" type="screen4x3"/>
  <p:notesSz cx="6742113" cy="9872663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E4F5"/>
    <a:srgbClr val="4B95D7"/>
    <a:srgbClr val="F2D9B6"/>
    <a:srgbClr val="F18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>
      <p:cViewPr varScale="1">
        <p:scale>
          <a:sx n="74" d="100"/>
          <a:sy n="74" d="100"/>
        </p:scale>
        <p:origin x="52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33" name="Picture 17" descr="Iselinge dia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5516563"/>
            <a:ext cx="903287" cy="890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Afbeelding 2" descr="voorblad.pdf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1052091" y="1772816"/>
            <a:ext cx="6472237" cy="407987"/>
          </a:xfrm>
        </p:spPr>
        <p:txBody>
          <a:bodyPr/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altLang="nl-NL" noProof="0"/>
              <a:t>Klik om de stijl te bewerken</a:t>
            </a:r>
            <a:endParaRPr lang="nl-NL" altLang="nl-NL" noProof="0" dirty="0"/>
          </a:p>
        </p:txBody>
      </p:sp>
      <p:sp>
        <p:nvSpPr>
          <p:cNvPr id="12" name="Rectangle 14"/>
          <p:cNvSpPr>
            <a:spLocks noGrp="1" noChangeArrowheads="1"/>
          </p:cNvSpPr>
          <p:nvPr>
            <p:ph type="subTitle" idx="1"/>
          </p:nvPr>
        </p:nvSpPr>
        <p:spPr>
          <a:xfrm>
            <a:off x="1052091" y="2534816"/>
            <a:ext cx="6472237" cy="1752600"/>
          </a:xfrm>
        </p:spPr>
        <p:txBody>
          <a:bodyPr/>
          <a:lstStyle>
            <a:lvl1pPr marL="0" indent="0">
              <a:buFontTx/>
              <a:buNone/>
              <a:defRPr sz="38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altLang="nl-NL" noProof="0"/>
              <a:t>Klik om de ondertitelstijl van het model te bewerken</a:t>
            </a:r>
          </a:p>
        </p:txBody>
      </p:sp>
      <p:sp>
        <p:nvSpPr>
          <p:cNvPr id="13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52091" y="5581228"/>
            <a:ext cx="6472237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nl-NL" alt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401213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08763" y="950913"/>
            <a:ext cx="1779587" cy="543083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268413" y="950913"/>
            <a:ext cx="5187950" cy="543083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144617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335981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994802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268413" y="1687513"/>
            <a:ext cx="3482975" cy="4694237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903788" y="1687513"/>
            <a:ext cx="3484562" cy="4694237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760370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314459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797837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9467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268060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281332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2E4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268413" y="950913"/>
            <a:ext cx="7119937" cy="6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/>
              <a:t>Klik om te bewerken</a:t>
            </a:r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68413" y="1687513"/>
            <a:ext cx="7119937" cy="469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pic>
        <p:nvPicPr>
          <p:cNvPr id="3" name="Afbeelding 2" descr="volgblad.pdf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 kern="1200">
          <a:solidFill>
            <a:srgbClr val="4B95D7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4B95D7"/>
        </a:buClr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4B95D7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4B95D7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4B95D7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4B95D7"/>
        </a:buClr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ngcapital.nl/sollicitatietips/cv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onsterboard.nl/carriere-advies/artikel/voorbeeld-sollicitatiebrief-stage" TargetMode="External"/><Relationship Id="rId2" Type="http://schemas.openxmlformats.org/officeDocument/2006/relationships/hyperlink" Target="https://www.stage.nl/stage-lopen/sollicitatiebrie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07504" y="1412776"/>
            <a:ext cx="7840389" cy="3816424"/>
          </a:xfrm>
        </p:spPr>
        <p:txBody>
          <a:bodyPr/>
          <a:lstStyle/>
          <a:p>
            <a:r>
              <a:rPr lang="nl-NL" altLang="nl-NL" dirty="0"/>
              <a:t>Informatie over solliciteren</a:t>
            </a:r>
            <a:br>
              <a:rPr lang="nl-NL" altLang="nl-NL" dirty="0"/>
            </a:br>
            <a:r>
              <a:rPr lang="nl-NL" altLang="nl-NL" dirty="0"/>
              <a:t>voor tweede- en derdejaars</a:t>
            </a:r>
            <a:br>
              <a:rPr lang="nl-NL" altLang="nl-NL" dirty="0"/>
            </a:br>
            <a:r>
              <a:rPr lang="nl-NL" altLang="nl-NL" dirty="0"/>
              <a:t>studenten</a:t>
            </a:r>
            <a:endParaRPr lang="nl-NL" altLang="nl-NL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el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119938" cy="606425"/>
          </a:xfrm>
        </p:spPr>
        <p:txBody>
          <a:bodyPr/>
          <a:lstStyle/>
          <a:p>
            <a:r>
              <a:rPr lang="nl-NL" altLang="nl-NL" dirty="0"/>
              <a:t>Vaak gestelde vragen</a:t>
            </a:r>
          </a:p>
        </p:txBody>
      </p:sp>
      <p:sp>
        <p:nvSpPr>
          <p:cNvPr id="29699" name="Tijdelijke aanduiding voor inhoud 2"/>
          <p:cNvSpPr>
            <a:spLocks noGrp="1"/>
          </p:cNvSpPr>
          <p:nvPr>
            <p:ph idx="1"/>
          </p:nvPr>
        </p:nvSpPr>
        <p:spPr>
          <a:xfrm>
            <a:off x="1043608" y="1484784"/>
            <a:ext cx="7119938" cy="4694238"/>
          </a:xfrm>
        </p:spPr>
        <p:txBody>
          <a:bodyPr/>
          <a:lstStyle/>
          <a:p>
            <a:r>
              <a:rPr lang="nl-NL" altLang="nl-NL" sz="1800" dirty="0"/>
              <a:t>Waarom wil je bij ons stage lopen?</a:t>
            </a:r>
          </a:p>
          <a:p>
            <a:r>
              <a:rPr lang="nl-NL" altLang="nl-NL" sz="1800" dirty="0"/>
              <a:t>Wat voor eisen stelt jouw school aan je stage (denk aan minor/meesterproef)?</a:t>
            </a:r>
          </a:p>
          <a:p>
            <a:r>
              <a:rPr lang="nl-NL" altLang="nl-NL" sz="1800" dirty="0"/>
              <a:t>Waarom moeten we jou aannemen als stagiaire?</a:t>
            </a:r>
          </a:p>
          <a:p>
            <a:r>
              <a:rPr lang="nl-NL" altLang="nl-NL" sz="1800" dirty="0"/>
              <a:t>Wat zijn jouw sterke en zwakke punten?</a:t>
            </a:r>
          </a:p>
          <a:p>
            <a:r>
              <a:rPr lang="nl-NL" altLang="nl-NL" sz="1800" dirty="0"/>
              <a:t>Waarom heb je gekozen voor jouw opleiding?</a:t>
            </a:r>
          </a:p>
          <a:p>
            <a:r>
              <a:rPr lang="nl-NL" altLang="nl-NL" sz="1800" dirty="0"/>
              <a:t>Welke (werk)ervaring heb je en wat heb je geleerd bij deze stages?</a:t>
            </a:r>
          </a:p>
          <a:p>
            <a:r>
              <a:rPr lang="nl-NL" altLang="nl-NL" sz="1800" dirty="0"/>
              <a:t>Wat voor extra-curriculaire activiteiten heb je? (wat doe je naast je studie)</a:t>
            </a:r>
          </a:p>
          <a:p>
            <a:r>
              <a:rPr lang="nl-NL" altLang="nl-NL" sz="1800" dirty="0"/>
              <a:t>Aan wat voor projecten heb je gewerkt tijdens je studie?</a:t>
            </a:r>
          </a:p>
          <a:p>
            <a:r>
              <a:rPr lang="nl-NL" altLang="nl-NL" sz="1800" dirty="0"/>
              <a:t>Hoe werk je binnen een groep?</a:t>
            </a:r>
          </a:p>
          <a:p>
            <a:r>
              <a:rPr lang="nl-NL" altLang="nl-NL" sz="1800" dirty="0"/>
              <a:t>Stel je voor dat? Of Wat zou je doen als ...?</a:t>
            </a:r>
          </a:p>
          <a:p>
            <a:r>
              <a:rPr lang="nl-NL" altLang="nl-NL" sz="1800" dirty="0"/>
              <a:t>Welke hobby's heb je (relateren aan onderwijs)</a:t>
            </a:r>
          </a:p>
        </p:txBody>
      </p:sp>
    </p:spTree>
    <p:extLst>
      <p:ext uri="{BB962C8B-B14F-4D97-AF65-F5344CB8AC3E}">
        <p14:creationId xmlns:p14="http://schemas.microsoft.com/office/powerpoint/2010/main" val="3173373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el 1"/>
          <p:cNvSpPr>
            <a:spLocks noGrp="1"/>
          </p:cNvSpPr>
          <p:nvPr>
            <p:ph type="title"/>
          </p:nvPr>
        </p:nvSpPr>
        <p:spPr>
          <a:xfrm>
            <a:off x="1268413" y="1114425"/>
            <a:ext cx="7119937" cy="606425"/>
          </a:xfrm>
        </p:spPr>
        <p:txBody>
          <a:bodyPr/>
          <a:lstStyle/>
          <a:p>
            <a:r>
              <a:rPr lang="nl-NL" altLang="nl-NL" sz="2800"/>
              <a:t>Vragen die je zelf zou kunnen stellen:</a:t>
            </a:r>
            <a:br>
              <a:rPr lang="nl-NL" altLang="nl-NL" sz="2800"/>
            </a:br>
            <a:endParaRPr lang="nl-NL" altLang="nl-NL" sz="280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92225" y="1473200"/>
            <a:ext cx="7119938" cy="4694238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nl-NL" dirty="0"/>
              <a:t>Bekijk vooraf de website van de school!</a:t>
            </a:r>
          </a:p>
          <a:p>
            <a:pPr marL="0" indent="0">
              <a:buFontTx/>
              <a:buNone/>
              <a:defRPr/>
            </a:pPr>
            <a:endParaRPr lang="nl-NL" dirty="0"/>
          </a:p>
          <a:p>
            <a:pPr>
              <a:defRPr/>
            </a:pPr>
            <a:r>
              <a:rPr lang="nl-NL" sz="2000" dirty="0"/>
              <a:t>Op welke manier word ik begeleid tijdens mijn stage en minor of meesterproef?</a:t>
            </a:r>
          </a:p>
          <a:p>
            <a:pPr>
              <a:defRPr/>
            </a:pPr>
            <a:r>
              <a:rPr lang="nl-NL" sz="2000" dirty="0"/>
              <a:t>Is er ruimte voor eigen initiatief? </a:t>
            </a:r>
          </a:p>
          <a:p>
            <a:pPr>
              <a:defRPr/>
            </a:pPr>
            <a:r>
              <a:rPr lang="nl-NL" sz="2000" dirty="0"/>
              <a:t>Welke taken/verantwoordelijkheden krijg ik?</a:t>
            </a:r>
          </a:p>
          <a:p>
            <a:pPr>
              <a:defRPr/>
            </a:pPr>
            <a:r>
              <a:rPr lang="nl-NL" sz="2000" dirty="0"/>
              <a:t>Hoeveel collega's werken er ? </a:t>
            </a:r>
          </a:p>
          <a:p>
            <a:pPr>
              <a:defRPr/>
            </a:pPr>
            <a:r>
              <a:rPr lang="nl-NL" sz="2000" dirty="0"/>
              <a:t>Hoe is het team samengesteld?</a:t>
            </a:r>
          </a:p>
          <a:p>
            <a:pPr>
              <a:defRPr/>
            </a:pPr>
            <a:r>
              <a:rPr lang="nl-NL" sz="2000" dirty="0"/>
              <a:t>Aan welke schoolontwikkeling is er behoefte of welke zijn er al gedaan?</a:t>
            </a:r>
          </a:p>
          <a:p>
            <a:pPr>
              <a:defRPr/>
            </a:pPr>
            <a:r>
              <a:rPr lang="nl-NL" sz="2000" dirty="0"/>
              <a:t>Hoe verloopt de sollicitatieprocedure?</a:t>
            </a:r>
          </a:p>
          <a:p>
            <a:pPr>
              <a:defRPr/>
            </a:pPr>
            <a:r>
              <a:rPr lang="nl-NL" sz="2000" dirty="0"/>
              <a:t>Welke groep en/of mentor?</a:t>
            </a:r>
          </a:p>
          <a:p>
            <a:pPr marL="0" indent="0">
              <a:buFontTx/>
              <a:buNone/>
              <a:defRPr/>
            </a:pPr>
            <a:endParaRPr lang="nl-NL" dirty="0"/>
          </a:p>
          <a:p>
            <a:pPr>
              <a:defRPr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99667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/>
              <a:t>Tips voor tijdens </a:t>
            </a:r>
            <a:r>
              <a:rPr lang="nl-NL" altLang="nl-NL"/>
              <a:t>het gesprek</a:t>
            </a:r>
          </a:p>
        </p:txBody>
      </p:sp>
      <p:sp>
        <p:nvSpPr>
          <p:cNvPr id="31747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altLang="nl-NL" sz="2000" dirty="0"/>
              <a:t>Luister actief</a:t>
            </a:r>
          </a:p>
          <a:p>
            <a:r>
              <a:rPr lang="nl-NL" altLang="nl-NL" sz="2000" dirty="0"/>
              <a:t>Antwoord niet te snel en denk eerst even na over het goede antwoord, wees niet bang voor een stilte.</a:t>
            </a:r>
          </a:p>
          <a:p>
            <a:r>
              <a:rPr lang="nl-NL" altLang="nl-NL" sz="2000" dirty="0"/>
              <a:t>Toon initiatief: stel vragen</a:t>
            </a:r>
          </a:p>
          <a:p>
            <a:r>
              <a:rPr lang="nl-NL" altLang="nl-NL" sz="2000" dirty="0"/>
              <a:t>Als je een vraag niet goed hebt begrepen, vat dan samen wat er gezegd is en vraag of je dit goed begrepen hebt.</a:t>
            </a:r>
          </a:p>
          <a:p>
            <a:r>
              <a:rPr lang="nl-NL" altLang="nl-NL" sz="2000" dirty="0"/>
              <a:t>Toon interesse in de school.</a:t>
            </a:r>
          </a:p>
          <a:p>
            <a:r>
              <a:rPr lang="nl-NL" altLang="nl-NL" sz="2000" dirty="0"/>
              <a:t>Geef niet te veel irrelevante informatie, blijf '</a:t>
            </a:r>
            <a:r>
              <a:rPr lang="nl-NL" altLang="nl-NL" sz="2000" dirty="0" err="1"/>
              <a:t>to</a:t>
            </a:r>
            <a:r>
              <a:rPr lang="nl-NL" altLang="nl-NL" sz="2000" dirty="0"/>
              <a:t> </a:t>
            </a:r>
            <a:r>
              <a:rPr lang="nl-NL" altLang="nl-NL" sz="2000" dirty="0" err="1"/>
              <a:t>the</a:t>
            </a:r>
            <a:r>
              <a:rPr lang="nl-NL" altLang="nl-NL" sz="2000" dirty="0"/>
              <a:t> point’.</a:t>
            </a:r>
          </a:p>
          <a:p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2757947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el 1"/>
          <p:cNvSpPr>
            <a:spLocks noGrp="1"/>
          </p:cNvSpPr>
          <p:nvPr>
            <p:ph type="title"/>
          </p:nvPr>
        </p:nvSpPr>
        <p:spPr>
          <a:xfrm>
            <a:off x="250825" y="0"/>
            <a:ext cx="8137525" cy="1052513"/>
          </a:xfrm>
        </p:spPr>
        <p:txBody>
          <a:bodyPr/>
          <a:lstStyle/>
          <a:p>
            <a:r>
              <a:rPr lang="nl-NL" altLang="nl-NL"/>
              <a:t>Vacatures lezen en selecteren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5413" y="1076325"/>
            <a:ext cx="8388350" cy="482441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nl-NL" dirty="0"/>
              <a:t> School selecteren: op basis van 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r>
              <a:rPr lang="nl-NL" dirty="0"/>
              <a:t>plaats (zie vacatures op #OO) + lijst</a:t>
            </a:r>
          </a:p>
          <a:p>
            <a:pPr lvl="1" indent="-342900">
              <a:buFont typeface="Arial" panose="020B0604020202020204" pitchFamily="34" charset="0"/>
              <a:buChar char="•"/>
              <a:defRPr/>
            </a:pPr>
            <a:endParaRPr lang="nl-NL" dirty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nl-NL" dirty="0"/>
              <a:t>pedagogische, onderwijskundige en/of levensbeschouwelijke visie;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nl-NL" dirty="0"/>
              <a:t>onderwijskundige innovatie;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nl-NL" dirty="0"/>
              <a:t>populatie. Weinig bekend of welke spreekt je aan?</a:t>
            </a:r>
          </a:p>
          <a:p>
            <a:pPr lvl="1">
              <a:defRPr/>
            </a:pPr>
            <a:endParaRPr lang="nl-NL" dirty="0"/>
          </a:p>
          <a:p>
            <a:pPr marL="0" indent="0">
              <a:buFontTx/>
              <a:buNone/>
              <a:defRPr/>
            </a:pPr>
            <a:r>
              <a:rPr lang="nl-NL" dirty="0"/>
              <a:t>Groep selecteren: op basis van</a:t>
            </a:r>
          </a:p>
          <a:p>
            <a:pPr lvl="1">
              <a:defRPr/>
            </a:pPr>
            <a:r>
              <a:rPr lang="nl-NL" dirty="0"/>
              <a:t>bekendheid</a:t>
            </a:r>
          </a:p>
          <a:p>
            <a:pPr lvl="1">
              <a:defRPr/>
            </a:pPr>
            <a:r>
              <a:rPr lang="nl-NL" dirty="0"/>
              <a:t>affiniteit.</a:t>
            </a:r>
          </a:p>
          <a:p>
            <a:pPr lvl="1">
              <a:defRPr/>
            </a:pPr>
            <a:r>
              <a:rPr lang="nl-NL" dirty="0"/>
              <a:t>keuze leeftijdsspecialisatie</a:t>
            </a:r>
          </a:p>
          <a:p>
            <a:pPr>
              <a:defRPr/>
            </a:pPr>
            <a:endParaRPr lang="nl-NL" dirty="0"/>
          </a:p>
        </p:txBody>
      </p:sp>
      <p:pic>
        <p:nvPicPr>
          <p:cNvPr id="24580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0600" y="4581525"/>
            <a:ext cx="3060700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3808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064500" cy="1296988"/>
          </a:xfrm>
        </p:spPr>
        <p:txBody>
          <a:bodyPr/>
          <a:lstStyle/>
          <a:p>
            <a:r>
              <a:rPr lang="nl-NL" altLang="nl-NL"/>
              <a:t>Vacatures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750" y="1557338"/>
            <a:ext cx="7848600" cy="4824412"/>
          </a:xfrm>
        </p:spPr>
        <p:txBody>
          <a:bodyPr/>
          <a:lstStyle/>
          <a:p>
            <a:pPr>
              <a:defRPr/>
            </a:pPr>
            <a:r>
              <a:rPr lang="nl-NL" dirty="0"/>
              <a:t>Vind je in # OO, ingedeeld per plaats. Onder ‘stage’. </a:t>
            </a:r>
          </a:p>
          <a:p>
            <a:pPr>
              <a:defRPr/>
            </a:pPr>
            <a:r>
              <a:rPr lang="nl-NL" dirty="0"/>
              <a:t>In april solliciteren</a:t>
            </a:r>
          </a:p>
          <a:p>
            <a:pPr>
              <a:defRPr/>
            </a:pPr>
            <a:r>
              <a:rPr lang="nl-NL" dirty="0"/>
              <a:t>Mei/juni sollicitatiegesprekken</a:t>
            </a:r>
          </a:p>
          <a:p>
            <a:pPr>
              <a:defRPr/>
            </a:pPr>
            <a:endParaRPr lang="nl-NL" dirty="0"/>
          </a:p>
          <a:p>
            <a:pPr>
              <a:defRPr/>
            </a:pPr>
            <a:endParaRPr lang="nl-NL" dirty="0"/>
          </a:p>
          <a:p>
            <a:pPr marL="0" indent="0">
              <a:buNone/>
              <a:defRPr/>
            </a:pPr>
            <a:r>
              <a:rPr lang="nl-NL" dirty="0"/>
              <a:t>Zie voor meer info over data en deadlines: #OO</a:t>
            </a:r>
          </a:p>
          <a:p>
            <a:pPr>
              <a:defRPr/>
            </a:pPr>
            <a:endParaRPr lang="nl-NL" dirty="0"/>
          </a:p>
          <a:p>
            <a:pPr marL="0" indent="0">
              <a:buNone/>
              <a:defRPr/>
            </a:pPr>
            <a:endParaRPr lang="nl-NL" dirty="0"/>
          </a:p>
          <a:p>
            <a:pPr marL="0" indent="0">
              <a:buFontTx/>
              <a:buNone/>
              <a:defRPr/>
            </a:pPr>
            <a:endParaRPr lang="nl-NL" dirty="0">
              <a:sym typeface="Wingdings" panose="05000000000000000000" pitchFamily="2" charset="2"/>
            </a:endParaRPr>
          </a:p>
          <a:p>
            <a:pPr>
              <a:defRPr/>
            </a:pPr>
            <a:endParaRPr lang="nl-NL" dirty="0"/>
          </a:p>
          <a:p>
            <a:pPr>
              <a:defRPr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20510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/>
              <a:t>Voorbereiding sollicitatie</a:t>
            </a:r>
          </a:p>
        </p:txBody>
      </p:sp>
      <p:sp>
        <p:nvSpPr>
          <p:cNvPr id="26627" name="Tijdelijke aanduiding voor inhoud 2"/>
          <p:cNvSpPr>
            <a:spLocks noGrp="1"/>
          </p:cNvSpPr>
          <p:nvPr>
            <p:ph idx="1"/>
          </p:nvPr>
        </p:nvSpPr>
        <p:spPr>
          <a:xfrm>
            <a:off x="1268412" y="2060848"/>
            <a:ext cx="7119937" cy="4694237"/>
          </a:xfrm>
        </p:spPr>
        <p:txBody>
          <a:bodyPr/>
          <a:lstStyle/>
          <a:p>
            <a:r>
              <a:rPr lang="nl-NL" altLang="nl-NL" dirty="0"/>
              <a:t>Wat doe je vooraf aan keuze?</a:t>
            </a:r>
          </a:p>
          <a:p>
            <a:pPr lvl="1"/>
            <a:r>
              <a:rPr lang="nl-NL" altLang="nl-NL" dirty="0"/>
              <a:t>Brief</a:t>
            </a:r>
          </a:p>
          <a:p>
            <a:pPr lvl="1"/>
            <a:r>
              <a:rPr lang="nl-NL" altLang="nl-NL" dirty="0"/>
              <a:t>CV</a:t>
            </a:r>
          </a:p>
          <a:p>
            <a:r>
              <a:rPr lang="nl-NL" altLang="nl-NL" dirty="0"/>
              <a:t>Hoe kun je je voorbereiden voor het stagegesprek?</a:t>
            </a:r>
          </a:p>
          <a:p>
            <a:r>
              <a:rPr lang="nl-NL" altLang="nl-NL" dirty="0"/>
              <a:t>Welke vragen kun je verwachten?</a:t>
            </a:r>
          </a:p>
          <a:p>
            <a:r>
              <a:rPr lang="nl-NL" altLang="nl-NL" dirty="0"/>
              <a:t>Welke vragen kun je zelf stellen?</a:t>
            </a:r>
          </a:p>
        </p:txBody>
      </p:sp>
    </p:spTree>
    <p:extLst>
      <p:ext uri="{BB962C8B-B14F-4D97-AF65-F5344CB8AC3E}">
        <p14:creationId xmlns:p14="http://schemas.microsoft.com/office/powerpoint/2010/main" val="3842371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CV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9" y="1687513"/>
            <a:ext cx="8208912" cy="4694237"/>
          </a:xfrm>
        </p:spPr>
        <p:txBody>
          <a:bodyPr/>
          <a:lstStyle/>
          <a:p>
            <a:r>
              <a:rPr lang="nl-NL" sz="2000" dirty="0"/>
              <a:t>Foto</a:t>
            </a:r>
          </a:p>
          <a:p>
            <a:r>
              <a:rPr lang="nl-NL" sz="2000" dirty="0"/>
              <a:t>Contactgegevens (compleet!)</a:t>
            </a:r>
          </a:p>
          <a:p>
            <a:r>
              <a:rPr lang="nl-NL" sz="2000" dirty="0"/>
              <a:t>Iets over jezelf / visie op onderwijs </a:t>
            </a:r>
            <a:r>
              <a:rPr lang="nl-NL" sz="2000" i="1" dirty="0"/>
              <a:t>(wees creatief!)</a:t>
            </a:r>
          </a:p>
          <a:p>
            <a:r>
              <a:rPr lang="nl-NL" sz="2000" dirty="0"/>
              <a:t>Werkervaring</a:t>
            </a:r>
          </a:p>
          <a:p>
            <a:r>
              <a:rPr lang="nl-NL" sz="2000" dirty="0"/>
              <a:t>Opleiding(en)</a:t>
            </a:r>
          </a:p>
          <a:p>
            <a:r>
              <a:rPr lang="nl-NL" sz="2000" dirty="0"/>
              <a:t>Kennis vaardigheden</a:t>
            </a:r>
          </a:p>
          <a:p>
            <a:r>
              <a:rPr lang="nl-NL" sz="2000" dirty="0"/>
              <a:t>Profilering (minor/ afstuderen/ specialisatie)</a:t>
            </a:r>
          </a:p>
          <a:p>
            <a:r>
              <a:rPr lang="nl-NL" sz="2000" dirty="0"/>
              <a:t>Hobby’s (</a:t>
            </a:r>
            <a:r>
              <a:rPr lang="nl-NL" sz="2000" dirty="0" err="1"/>
              <a:t>onderwijsgerelateerd</a:t>
            </a:r>
            <a:r>
              <a:rPr lang="nl-NL" sz="2000" dirty="0"/>
              <a:t>)</a:t>
            </a:r>
          </a:p>
          <a:p>
            <a:r>
              <a:rPr lang="nl-NL" sz="2000" dirty="0"/>
              <a:t>Koppeling naar eigen site/portfolio</a:t>
            </a:r>
          </a:p>
          <a:p>
            <a:r>
              <a:rPr lang="nl-NL" sz="2000" dirty="0">
                <a:solidFill>
                  <a:srgbClr val="FF0000"/>
                </a:solidFill>
                <a:hlinkClick r:id="rId2"/>
              </a:rPr>
              <a:t>Zie bijvoorbeeld ; https://www.youngcapital.nl/sollicitatietips/cv</a:t>
            </a:r>
            <a:endParaRPr lang="nl-NL" sz="2000" dirty="0">
              <a:solidFill>
                <a:srgbClr val="FF0000"/>
              </a:solidFill>
            </a:endParaRPr>
          </a:p>
          <a:p>
            <a:endParaRPr lang="nl-NL" sz="2000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14789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625554">
            <a:off x="4726948" y="427260"/>
            <a:ext cx="3967572" cy="5733203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 rot="703080">
            <a:off x="5436096" y="518865"/>
            <a:ext cx="1728192" cy="43204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260648"/>
            <a:ext cx="4320480" cy="6408712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1799655" y="488389"/>
            <a:ext cx="2160240" cy="432048"/>
          </a:xfrm>
          <a:prstGeom prst="rect">
            <a:avLst/>
          </a:prstGeom>
          <a:solidFill>
            <a:srgbClr val="D2E4F5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8" name="Ovaal 7"/>
          <p:cNvSpPr/>
          <p:nvPr/>
        </p:nvSpPr>
        <p:spPr>
          <a:xfrm>
            <a:off x="817408" y="473754"/>
            <a:ext cx="576064" cy="7803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7812286" y="2002471"/>
            <a:ext cx="576064" cy="7803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0263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Sollicitatiebrief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/>
              <a:t>Lees de vacature en site van de school (vooraf)</a:t>
            </a:r>
          </a:p>
          <a:p>
            <a:r>
              <a:rPr lang="nl-NL" sz="2400" dirty="0"/>
              <a:t>Begin met een goede openingszin</a:t>
            </a:r>
          </a:p>
          <a:p>
            <a:r>
              <a:rPr lang="nl-NL" sz="2400" dirty="0"/>
              <a:t>Geef je motivatie aan (waarom solliciteer je op die school)</a:t>
            </a:r>
          </a:p>
          <a:p>
            <a:r>
              <a:rPr lang="nl-NL" sz="2400" dirty="0"/>
              <a:t>Wat heb je de school te bieden?</a:t>
            </a:r>
          </a:p>
          <a:p>
            <a:r>
              <a:rPr lang="nl-NL" sz="2400" dirty="0"/>
              <a:t>Zorg voor een goede afsluiting van de brief.</a:t>
            </a:r>
          </a:p>
          <a:p>
            <a:pPr marL="0" indent="0">
              <a:buNone/>
            </a:pPr>
            <a:r>
              <a:rPr lang="nl-NL" sz="2000" dirty="0">
                <a:hlinkClick r:id="rId2"/>
              </a:rPr>
              <a:t>Voorbeelden:</a:t>
            </a:r>
          </a:p>
          <a:p>
            <a:r>
              <a:rPr lang="nl-NL" sz="2000" dirty="0">
                <a:hlinkClick r:id="rId2"/>
              </a:rPr>
              <a:t>https://www.stage.nl/stage-lopen/sollicitatiebrief</a:t>
            </a:r>
            <a:r>
              <a:rPr lang="nl-NL" sz="2000" dirty="0"/>
              <a:t> of </a:t>
            </a:r>
            <a:r>
              <a:rPr lang="nl-NL" sz="2000" dirty="0">
                <a:hlinkClick r:id="rId3"/>
              </a:rPr>
              <a:t>https://www.monsterboard.nl/carriere-advies/artikel/voorbeeld-sollicitatiebrief-stage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948195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el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119937" cy="606425"/>
          </a:xfrm>
        </p:spPr>
        <p:txBody>
          <a:bodyPr/>
          <a:lstStyle/>
          <a:p>
            <a:r>
              <a:rPr lang="nl-NL" altLang="nl-NL" sz="4000" dirty="0"/>
              <a:t>Een sollicitatiegesprek  </a:t>
            </a:r>
            <a:br>
              <a:rPr lang="nl-NL" altLang="nl-NL" sz="4000" dirty="0"/>
            </a:br>
            <a:endParaRPr lang="nl-NL" altLang="nl-NL" dirty="0"/>
          </a:p>
        </p:txBody>
      </p:sp>
      <p:sp>
        <p:nvSpPr>
          <p:cNvPr id="28675" name="Tijdelijke aanduiding voor inhoud 2"/>
          <p:cNvSpPr>
            <a:spLocks noGrp="1"/>
          </p:cNvSpPr>
          <p:nvPr>
            <p:ph idx="1"/>
          </p:nvPr>
        </p:nvSpPr>
        <p:spPr>
          <a:xfrm>
            <a:off x="755576" y="1196752"/>
            <a:ext cx="7119938" cy="4694237"/>
          </a:xfrm>
        </p:spPr>
        <p:txBody>
          <a:bodyPr/>
          <a:lstStyle/>
          <a:p>
            <a:r>
              <a:rPr lang="nl-NL" altLang="nl-NL" sz="1400" dirty="0"/>
              <a:t>Inleiding (hierbij krijg je vaak informatie over de school, de functie van degene waarmee je het gesprek hebt en uitleg over het verloop van het gesprek).</a:t>
            </a:r>
          </a:p>
          <a:p>
            <a:endParaRPr lang="nl-NL" altLang="nl-NL" sz="1400" dirty="0"/>
          </a:p>
          <a:p>
            <a:r>
              <a:rPr lang="nl-NL" altLang="nl-NL" sz="1400" dirty="0"/>
              <a:t>Vragen over je opleiding, je werkervaring en andere zaken uit het C.V.</a:t>
            </a:r>
          </a:p>
          <a:p>
            <a:endParaRPr lang="nl-NL" altLang="nl-NL" sz="1400" dirty="0"/>
          </a:p>
          <a:p>
            <a:r>
              <a:rPr lang="nl-NL" altLang="nl-NL" sz="1400" dirty="0"/>
              <a:t>Vragen over je interesse in de school; Wat trekt je aan? Hoe kwam je met deze school in aanraking?</a:t>
            </a:r>
          </a:p>
          <a:p>
            <a:endParaRPr lang="nl-NL" altLang="nl-NL" sz="1400" dirty="0"/>
          </a:p>
          <a:p>
            <a:r>
              <a:rPr lang="nl-NL" altLang="nl-NL" sz="1400" dirty="0"/>
              <a:t>Vragen over wat je spreekt je aan in deze stage , wat is je motivatie?</a:t>
            </a:r>
          </a:p>
          <a:p>
            <a:endParaRPr lang="nl-NL" altLang="nl-NL" sz="1400" dirty="0"/>
          </a:p>
          <a:p>
            <a:r>
              <a:rPr lang="nl-NL" altLang="nl-NL" sz="1400" dirty="0"/>
              <a:t>Vragen over waarom jij de juiste persoon bent voor deze stage, waarom moet de school  jou kiezen?</a:t>
            </a:r>
          </a:p>
          <a:p>
            <a:endParaRPr lang="nl-NL" altLang="nl-NL" sz="1400" dirty="0"/>
          </a:p>
          <a:p>
            <a:r>
              <a:rPr lang="nl-NL" altLang="nl-NL" sz="1400" dirty="0"/>
              <a:t>Casus gerichte vragen; hierbij valt te denken aan vragen als "wat zou je doen als...“</a:t>
            </a:r>
          </a:p>
          <a:p>
            <a:endParaRPr lang="nl-NL" altLang="nl-NL" sz="1400" dirty="0"/>
          </a:p>
          <a:p>
            <a:r>
              <a:rPr lang="nl-NL" altLang="nl-NL" sz="1400" dirty="0"/>
              <a:t>Ruimte om zelf vragen te stellen.</a:t>
            </a:r>
          </a:p>
          <a:p>
            <a:endParaRPr lang="nl-NL" altLang="nl-NL" sz="1400" dirty="0"/>
          </a:p>
          <a:p>
            <a:r>
              <a:rPr lang="nl-NL" altLang="nl-NL" sz="1400" dirty="0"/>
              <a:t>Afsluiting en uitleg over de sollicitatieprocedure; wanneer hoor je bijvoorbeeld of je wel of niet bent aangenomen?</a:t>
            </a:r>
            <a:endParaRPr lang="nl-NL" altLang="nl-NL" dirty="0"/>
          </a:p>
          <a:p>
            <a:endParaRPr lang="nl-NL" altLang="nl-NL" sz="2400" dirty="0"/>
          </a:p>
        </p:txBody>
      </p:sp>
    </p:spTree>
    <p:extLst>
      <p:ext uri="{BB962C8B-B14F-4D97-AF65-F5344CB8AC3E}">
        <p14:creationId xmlns:p14="http://schemas.microsoft.com/office/powerpoint/2010/main" val="4106346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el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137525" cy="936625"/>
          </a:xfrm>
        </p:spPr>
        <p:txBody>
          <a:bodyPr/>
          <a:lstStyle/>
          <a:p>
            <a:r>
              <a:rPr lang="nl-NL" altLang="nl-NL" sz="2800" dirty="0"/>
              <a:t>Gesprekken volgens de STARR-methode</a:t>
            </a:r>
          </a:p>
        </p:txBody>
      </p:sp>
      <p:sp>
        <p:nvSpPr>
          <p:cNvPr id="24579" name="Tijdelijke aanduiding voor inhoud 2"/>
          <p:cNvSpPr>
            <a:spLocks noGrp="1"/>
          </p:cNvSpPr>
          <p:nvPr>
            <p:ph idx="1"/>
          </p:nvPr>
        </p:nvSpPr>
        <p:spPr>
          <a:xfrm>
            <a:off x="239070" y="1196752"/>
            <a:ext cx="8137525" cy="5256212"/>
          </a:xfrm>
        </p:spPr>
        <p:txBody>
          <a:bodyPr/>
          <a:lstStyle/>
          <a:p>
            <a:pPr marL="457200" lvl="1" indent="0">
              <a:buFontTx/>
              <a:buNone/>
              <a:defRPr/>
            </a:pPr>
            <a:r>
              <a:rPr lang="nl-NL" altLang="nl-NL" i="1" dirty="0"/>
              <a:t>Kun je een voorbeeld geven van …………….. </a:t>
            </a:r>
          </a:p>
          <a:p>
            <a:pPr marL="457200" lvl="1" indent="0">
              <a:buFontTx/>
              <a:buNone/>
              <a:defRPr/>
            </a:pPr>
            <a:r>
              <a:rPr lang="nl-NL" altLang="nl-NL" i="1" dirty="0"/>
              <a:t>Geef een casus.</a:t>
            </a:r>
          </a:p>
          <a:p>
            <a:pPr lvl="1">
              <a:defRPr/>
            </a:pPr>
            <a:r>
              <a:rPr lang="nl-NL" altLang="nl-NL" b="1" i="1" dirty="0"/>
              <a:t>S</a:t>
            </a:r>
            <a:r>
              <a:rPr lang="nl-NL" altLang="nl-NL" i="1" dirty="0"/>
              <a:t>ituatie: </a:t>
            </a:r>
            <a:r>
              <a:rPr lang="nl-NL" altLang="nl-NL" dirty="0"/>
              <a:t>In welke situatie speelt het voorbeeld zich af? </a:t>
            </a:r>
          </a:p>
          <a:p>
            <a:pPr lvl="1">
              <a:defRPr/>
            </a:pPr>
            <a:r>
              <a:rPr lang="nl-NL" altLang="nl-NL" b="1" i="1" dirty="0"/>
              <a:t>T</a:t>
            </a:r>
            <a:r>
              <a:rPr lang="nl-NL" altLang="nl-NL" i="1" dirty="0"/>
              <a:t>aak: </a:t>
            </a:r>
            <a:r>
              <a:rPr lang="nl-NL" altLang="nl-NL" dirty="0"/>
              <a:t>Wat was jouw functie/taak/rol daarbij? </a:t>
            </a:r>
          </a:p>
          <a:p>
            <a:pPr lvl="1">
              <a:defRPr/>
            </a:pPr>
            <a:r>
              <a:rPr lang="nl-NL" altLang="nl-NL" b="1" i="1" dirty="0"/>
              <a:t>A</a:t>
            </a:r>
            <a:r>
              <a:rPr lang="nl-NL" altLang="nl-NL" i="1" dirty="0"/>
              <a:t>anpak: </a:t>
            </a:r>
            <a:r>
              <a:rPr lang="nl-NL" altLang="nl-NL" dirty="0"/>
              <a:t>Wat heb je gedaan om tot het gewenste resultaat te komen? Waarom heb je juist voor die oplossing gekozen/waarom heb je dat ontwikkeld/etc.? </a:t>
            </a:r>
          </a:p>
          <a:p>
            <a:pPr lvl="1">
              <a:defRPr/>
            </a:pPr>
            <a:r>
              <a:rPr lang="nl-NL" altLang="nl-NL" b="1" i="1" dirty="0"/>
              <a:t>R</a:t>
            </a:r>
            <a:r>
              <a:rPr lang="nl-NL" altLang="nl-NL" i="1" dirty="0"/>
              <a:t>esultaat: </a:t>
            </a:r>
            <a:r>
              <a:rPr lang="nl-NL" altLang="nl-NL" dirty="0"/>
              <a:t>Waar hebben jouw initiatieven toe geleid? </a:t>
            </a:r>
          </a:p>
          <a:p>
            <a:pPr lvl="1">
              <a:defRPr/>
            </a:pPr>
            <a:r>
              <a:rPr lang="nl-NL" altLang="nl-NL" b="1" i="1" dirty="0"/>
              <a:t>R</a:t>
            </a:r>
            <a:r>
              <a:rPr lang="nl-NL" altLang="nl-NL" i="1" dirty="0"/>
              <a:t>eflectie</a:t>
            </a:r>
            <a:r>
              <a:rPr lang="nl-NL" altLang="nl-NL" dirty="0"/>
              <a:t>: Wat heb je ervan geleerd?</a:t>
            </a:r>
          </a:p>
        </p:txBody>
      </p:sp>
    </p:spTree>
    <p:extLst>
      <p:ext uri="{BB962C8B-B14F-4D97-AF65-F5344CB8AC3E}">
        <p14:creationId xmlns:p14="http://schemas.microsoft.com/office/powerpoint/2010/main" val="455274796"/>
      </p:ext>
    </p:extLst>
  </p:cSld>
  <p:clrMapOvr>
    <a:masterClrMapping/>
  </p:clrMapOvr>
</p:sld>
</file>

<file path=ppt/theme/theme1.xml><?xml version="1.0" encoding="utf-8"?>
<a:theme xmlns:a="http://schemas.openxmlformats.org/drawingml/2006/main" name="Aangepast ontwerp">
  <a:themeElements>
    <a:clrScheme name="Aangepast 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angepast ontwerp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Aangepast 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selinge powerpoint 16-2601.pptx" id="{2F60C425-879F-40CE-B720-6841914BF064}" vid="{18EE3372-797D-4E7C-B521-EAEE66E87823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D4A0C7416F99448A6FBC2806CF6126" ma:contentTypeVersion="16" ma:contentTypeDescription="Een nieuw document maken." ma:contentTypeScope="" ma:versionID="2766c9457194c16320f9b5f01ff9ac1c">
  <xsd:schema xmlns:xsd="http://www.w3.org/2001/XMLSchema" xmlns:xs="http://www.w3.org/2001/XMLSchema" xmlns:p="http://schemas.microsoft.com/office/2006/metadata/properties" xmlns:ns2="482e68f2-a825-47fe-942f-645179b97d06" xmlns:ns3="f0bbb85a-719a-4743-88d2-01dc7aa508eb" targetNamespace="http://schemas.microsoft.com/office/2006/metadata/properties" ma:root="true" ma:fieldsID="e9503fa195f8e2b1cb958b2b101ee661" ns2:_="" ns3:_="">
    <xsd:import namespace="482e68f2-a825-47fe-942f-645179b97d06"/>
    <xsd:import namespace="f0bbb85a-719a-4743-88d2-01dc7aa508e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lcf76f155ced4ddcb4097134ff3c332f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2e68f2-a825-47fe-942f-645179b97d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4dd16f31-e6cd-40e5-b524-3fbf5cb652e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bbb85a-719a-4743-88d2-01dc7aa508eb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2e68f2-a825-47fe-942f-645179b97d0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254A44D-36EF-44A7-8534-6F49E0A5D927}"/>
</file>

<file path=customXml/itemProps2.xml><?xml version="1.0" encoding="utf-8"?>
<ds:datastoreItem xmlns:ds="http://schemas.openxmlformats.org/officeDocument/2006/customXml" ds:itemID="{92ECAFA6-69F6-4416-897D-9D953791367E}"/>
</file>

<file path=customXml/itemProps3.xml><?xml version="1.0" encoding="utf-8"?>
<ds:datastoreItem xmlns:ds="http://schemas.openxmlformats.org/officeDocument/2006/customXml" ds:itemID="{56A6AF7C-40AD-4544-9FCF-2C38AA7D80E2}"/>
</file>

<file path=docProps/app.xml><?xml version="1.0" encoding="utf-8"?>
<Properties xmlns="http://schemas.openxmlformats.org/officeDocument/2006/extended-properties" xmlns:vt="http://schemas.openxmlformats.org/officeDocument/2006/docPropsVTypes">
  <Template>Iselinge Hogeschool</Template>
  <TotalTime>214</TotalTime>
  <Words>772</Words>
  <Application>Microsoft Office PowerPoint</Application>
  <PresentationFormat>Diavoorstelling (4:3)</PresentationFormat>
  <Paragraphs>104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Trebuchet MS</vt:lpstr>
      <vt:lpstr>Aangepast ontwerp</vt:lpstr>
      <vt:lpstr>Informatie over solliciteren voor tweede- en derdejaars studenten</vt:lpstr>
      <vt:lpstr>Vacatures lezen en selecteren</vt:lpstr>
      <vt:lpstr>Vacatures</vt:lpstr>
      <vt:lpstr>Voorbereiding sollicitatie</vt:lpstr>
      <vt:lpstr>CV</vt:lpstr>
      <vt:lpstr>PowerPoint-presentatie</vt:lpstr>
      <vt:lpstr>Sollicitatiebrief</vt:lpstr>
      <vt:lpstr>Een sollicitatiegesprek   </vt:lpstr>
      <vt:lpstr>Gesprekken volgens de STARR-methode</vt:lpstr>
      <vt:lpstr>Vaak gestelde vragen</vt:lpstr>
      <vt:lpstr>Vragen die je zelf zou kunnen stellen: </vt:lpstr>
      <vt:lpstr>Tips voor tijdens het gesprek</vt:lpstr>
    </vt:vector>
  </TitlesOfParts>
  <Company>IJsselgroep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PINS</dc:title>
  <dc:creator>Peter Hagenaars</dc:creator>
  <cp:lastModifiedBy>Leslie Wal</cp:lastModifiedBy>
  <cp:revision>26</cp:revision>
  <cp:lastPrinted>2019-05-27T06:25:49Z</cp:lastPrinted>
  <dcterms:created xsi:type="dcterms:W3CDTF">2019-04-26T07:25:46Z</dcterms:created>
  <dcterms:modified xsi:type="dcterms:W3CDTF">2024-03-11T14:47:22Z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0x0101003FD4A0C7416F99448A6FBC2806CF6126</vt:lpwstr>
  </property>
</Properties>
</file>